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ruce Mitchell" initials="BM" lastIdx="0" clrIdx="0">
    <p:extLst>
      <p:ext uri="{19B8F6BF-5375-455C-9EA6-DF929625EA0E}">
        <p15:presenceInfo xmlns:p15="http://schemas.microsoft.com/office/powerpoint/2012/main" userId="Bruce Mitchel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50" d="100"/>
          <a:sy n="50" d="100"/>
        </p:scale>
        <p:origin x="-198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819F0-EE56-446D-8FBC-AC0D94029579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C6112-C133-495D-9B75-D73E540F8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669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819F0-EE56-446D-8FBC-AC0D94029579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C6112-C133-495D-9B75-D73E540F8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582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819F0-EE56-446D-8FBC-AC0D94029579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C6112-C133-495D-9B75-D73E540F8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686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819F0-EE56-446D-8FBC-AC0D94029579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C6112-C133-495D-9B75-D73E540F8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417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819F0-EE56-446D-8FBC-AC0D94029579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C6112-C133-495D-9B75-D73E540F8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645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819F0-EE56-446D-8FBC-AC0D94029579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C6112-C133-495D-9B75-D73E540F8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813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819F0-EE56-446D-8FBC-AC0D94029579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C6112-C133-495D-9B75-D73E540F8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905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819F0-EE56-446D-8FBC-AC0D94029579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C6112-C133-495D-9B75-D73E540F8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192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819F0-EE56-446D-8FBC-AC0D94029579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C6112-C133-495D-9B75-D73E540F8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861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819F0-EE56-446D-8FBC-AC0D94029579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C6112-C133-495D-9B75-D73E540F8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812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819F0-EE56-446D-8FBC-AC0D94029579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C6112-C133-495D-9B75-D73E540F8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261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5819F0-EE56-446D-8FBC-AC0D94029579}" type="datetimeFigureOut">
              <a:rPr lang="en-US" smtClean="0"/>
              <a:t>12/9/2016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C6112-C133-495D-9B75-D73E540F8D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326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</a:t>
            </a:r>
            <a:r>
              <a:rPr lang="en-US" dirty="0"/>
              <a:t>	</a:t>
            </a:r>
            <a:r>
              <a:rPr lang="en-US" sz="8000" b="1" dirty="0" smtClean="0">
                <a:solidFill>
                  <a:srgbClr val="00B050"/>
                </a:solidFill>
              </a:rPr>
              <a:t>Los </a:t>
            </a:r>
            <a:r>
              <a:rPr lang="en-US" sz="8000" b="1" dirty="0" err="1" smtClean="0">
                <a:solidFill>
                  <a:srgbClr val="00B050"/>
                </a:solidFill>
              </a:rPr>
              <a:t>saludos</a:t>
            </a:r>
            <a:endParaRPr lang="en-US" sz="8000" b="1" dirty="0">
              <a:solidFill>
                <a:srgbClr val="00B050"/>
              </a:solidFill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0567" y="2295094"/>
            <a:ext cx="3371850" cy="3438525"/>
          </a:xfr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2056" y="2594563"/>
            <a:ext cx="3461657" cy="2839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864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you expect to see each other soon, you can say… “Hasta </a:t>
            </a:r>
            <a:r>
              <a:rPr lang="en-US" dirty="0" err="1" smtClean="0"/>
              <a:t>luego</a:t>
            </a:r>
            <a:r>
              <a:rPr lang="en-US" dirty="0" smtClean="0"/>
              <a:t>”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9360" y="2209800"/>
            <a:ext cx="5501640" cy="3961289"/>
          </a:xfrm>
        </p:spPr>
      </p:pic>
    </p:spTree>
    <p:extLst>
      <p:ext uri="{BB962C8B-B14F-4D97-AF65-F5344CB8AC3E}">
        <p14:creationId xmlns:p14="http://schemas.microsoft.com/office/powerpoint/2010/main" val="10363825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can also say “Hasta pronto” if you will see each other very soon.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8360" y="2407920"/>
            <a:ext cx="7498080" cy="3535680"/>
          </a:xfrm>
        </p:spPr>
      </p:pic>
    </p:spTree>
    <p:extLst>
      <p:ext uri="{BB962C8B-B14F-4D97-AF65-F5344CB8AC3E}">
        <p14:creationId xmlns:p14="http://schemas.microsoft.com/office/powerpoint/2010/main" val="28854492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you are being informal, you can also say “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vemos</a:t>
            </a:r>
            <a:r>
              <a:rPr lang="en-US" dirty="0" smtClean="0"/>
              <a:t>”.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240280"/>
            <a:ext cx="10866120" cy="4145280"/>
          </a:xfrm>
        </p:spPr>
      </p:pic>
    </p:spTree>
    <p:extLst>
      <p:ext uri="{BB962C8B-B14F-4D97-AF65-F5344CB8AC3E}">
        <p14:creationId xmlns:p14="http://schemas.microsoft.com/office/powerpoint/2010/main" val="17923979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…or you can say “</a:t>
            </a:r>
            <a:r>
              <a:rPr lang="en-US" dirty="0" err="1" smtClean="0"/>
              <a:t>cuidate</a:t>
            </a:r>
            <a:r>
              <a:rPr lang="en-US" dirty="0" smtClean="0"/>
              <a:t>” (“take care”)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2529840"/>
            <a:ext cx="8915400" cy="3474720"/>
          </a:xfrm>
        </p:spPr>
      </p:pic>
    </p:spTree>
    <p:extLst>
      <p:ext uri="{BB962C8B-B14F-4D97-AF65-F5344CB8AC3E}">
        <p14:creationId xmlns:p14="http://schemas.microsoft.com/office/powerpoint/2010/main" val="38509916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If you don’t know exactly when you will see each other, you can say “hasta la vista</a:t>
            </a:r>
            <a:r>
              <a:rPr lang="en-US" smtClean="0"/>
              <a:t>” (“until </a:t>
            </a:r>
            <a:r>
              <a:rPr lang="en-US" dirty="0" smtClean="0"/>
              <a:t>next </a:t>
            </a:r>
            <a:r>
              <a:rPr lang="en-US" smtClean="0"/>
              <a:t>time”)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690688"/>
            <a:ext cx="8641080" cy="4877752"/>
          </a:xfrm>
        </p:spPr>
      </p:pic>
    </p:spTree>
    <p:extLst>
      <p:ext uri="{BB962C8B-B14F-4D97-AF65-F5344CB8AC3E}">
        <p14:creationId xmlns:p14="http://schemas.microsoft.com/office/powerpoint/2010/main" val="41049741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llamas? 		Me </a:t>
            </a:r>
            <a:r>
              <a:rPr lang="en-US" dirty="0" err="1" smtClean="0"/>
              <a:t>llamo</a:t>
            </a:r>
            <a:r>
              <a:rPr lang="en-US" dirty="0" smtClean="0"/>
              <a:t>….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2267" y="2479939"/>
            <a:ext cx="2532591" cy="3548328"/>
          </a:xfrm>
        </p:spPr>
      </p:pic>
      <p:sp>
        <p:nvSpPr>
          <p:cNvPr id="6" name="Oval Callout 5"/>
          <p:cNvSpPr/>
          <p:nvPr/>
        </p:nvSpPr>
        <p:spPr>
          <a:xfrm rot="20909547">
            <a:off x="2536723" y="2153264"/>
            <a:ext cx="3274142" cy="1725561"/>
          </a:xfrm>
          <a:prstGeom prst="wedgeEllipse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Me </a:t>
            </a:r>
            <a:r>
              <a:rPr lang="en-US" sz="2400" dirty="0" err="1" smtClean="0"/>
              <a:t>llamo</a:t>
            </a:r>
            <a:r>
              <a:rPr lang="en-US" sz="2400" dirty="0" smtClean="0"/>
              <a:t> </a:t>
            </a:r>
            <a:r>
              <a:rPr lang="en-US" sz="2400" dirty="0" err="1" smtClean="0"/>
              <a:t>Paco</a:t>
            </a:r>
            <a:r>
              <a:rPr lang="en-US" sz="2400" dirty="0" smtClean="0"/>
              <a:t>. ¿Y </a:t>
            </a:r>
            <a:r>
              <a:rPr lang="en-US" sz="2400" dirty="0" err="1" smtClean="0"/>
              <a:t>tú</a:t>
            </a:r>
            <a:r>
              <a:rPr lang="en-US" sz="2400" dirty="0" smtClean="0"/>
              <a:t>? 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479939"/>
            <a:ext cx="3078162" cy="3691467"/>
          </a:xfrm>
          <a:prstGeom prst="rect">
            <a:avLst/>
          </a:prstGeom>
        </p:spPr>
      </p:pic>
      <p:sp>
        <p:nvSpPr>
          <p:cNvPr id="9" name="Oval Callout 8"/>
          <p:cNvSpPr/>
          <p:nvPr/>
        </p:nvSpPr>
        <p:spPr>
          <a:xfrm rot="20909547">
            <a:off x="8121948" y="1337154"/>
            <a:ext cx="3274142" cy="1725561"/>
          </a:xfrm>
          <a:prstGeom prst="wedgeEllipse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Me </a:t>
            </a:r>
            <a:r>
              <a:rPr lang="en-US" sz="2400" dirty="0" err="1" smtClean="0"/>
              <a:t>llamo</a:t>
            </a:r>
            <a:r>
              <a:rPr lang="en-US" sz="2400" dirty="0" smtClean="0"/>
              <a:t> Ricardo. </a:t>
            </a:r>
          </a:p>
          <a:p>
            <a:pPr algn="ctr"/>
            <a:r>
              <a:rPr lang="en-US" sz="2400" dirty="0" smtClean="0"/>
              <a:t>¡</a:t>
            </a:r>
            <a:r>
              <a:rPr lang="en-US" sz="2400" dirty="0" err="1" smtClean="0"/>
              <a:t>Encantado</a:t>
            </a:r>
            <a:r>
              <a:rPr lang="en-US" sz="2400" dirty="0" smtClean="0"/>
              <a:t>!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074097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 </a:t>
            </a:r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estás</a:t>
            </a:r>
            <a:r>
              <a:rPr lang="en-US" dirty="0" smtClean="0"/>
              <a:t>? </a:t>
            </a:r>
            <a:r>
              <a:rPr lang="en-US" dirty="0" err="1" smtClean="0"/>
              <a:t>Estoy</a:t>
            </a:r>
            <a:r>
              <a:rPr lang="en-US" dirty="0"/>
              <a:t> </a:t>
            </a:r>
            <a:r>
              <a:rPr lang="en-US" dirty="0" err="1" smtClean="0"/>
              <a:t>muy</a:t>
            </a:r>
            <a:r>
              <a:rPr lang="en-US" dirty="0" smtClean="0"/>
              <a:t> </a:t>
            </a:r>
            <a:r>
              <a:rPr lang="en-US" dirty="0" err="1" smtClean="0"/>
              <a:t>bien</a:t>
            </a:r>
            <a:r>
              <a:rPr lang="en-US" dirty="0" smtClean="0"/>
              <a:t> gracias. 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665762"/>
            <a:ext cx="2350008" cy="3118104"/>
          </a:xfrm>
        </p:spPr>
      </p:pic>
      <p:sp>
        <p:nvSpPr>
          <p:cNvPr id="7" name="Oval Callout 6"/>
          <p:cNvSpPr/>
          <p:nvPr/>
        </p:nvSpPr>
        <p:spPr>
          <a:xfrm rot="20909547">
            <a:off x="2152419" y="1802981"/>
            <a:ext cx="3274142" cy="1725561"/>
          </a:xfrm>
          <a:prstGeom prst="wedgeEllipse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/>
              <a:t>¿ Cómo estás?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5856" y="2786666"/>
            <a:ext cx="2450464" cy="2997200"/>
          </a:xfrm>
          <a:prstGeom prst="rect">
            <a:avLst/>
          </a:prstGeom>
        </p:spPr>
      </p:pic>
      <p:sp>
        <p:nvSpPr>
          <p:cNvPr id="11" name="Oval Callout 10"/>
          <p:cNvSpPr/>
          <p:nvPr/>
        </p:nvSpPr>
        <p:spPr>
          <a:xfrm rot="20909547">
            <a:off x="7352942" y="1375897"/>
            <a:ext cx="3274142" cy="1725561"/>
          </a:xfrm>
          <a:prstGeom prst="wedgeEllipse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Estoy</a:t>
            </a:r>
            <a:r>
              <a:rPr lang="en-US" sz="2400" dirty="0" smtClean="0"/>
              <a:t> </a:t>
            </a:r>
            <a:r>
              <a:rPr lang="en-US" sz="2400" dirty="0" err="1" smtClean="0"/>
              <a:t>muy</a:t>
            </a:r>
            <a:r>
              <a:rPr lang="en-US" sz="2400" dirty="0" smtClean="0"/>
              <a:t> </a:t>
            </a:r>
            <a:r>
              <a:rPr lang="en-US" sz="2400" dirty="0" err="1" smtClean="0"/>
              <a:t>bien</a:t>
            </a:r>
            <a:r>
              <a:rPr lang="en-US" sz="2400" dirty="0" smtClean="0"/>
              <a:t>, gracias. ¿ Y </a:t>
            </a:r>
            <a:r>
              <a:rPr lang="en-US" sz="2400" dirty="0" err="1" smtClean="0"/>
              <a:t>tú</a:t>
            </a:r>
            <a:r>
              <a:rPr lang="en-US" sz="2400" dirty="0" smtClean="0"/>
              <a:t>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51501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In this lesson you will learn to</a:t>
            </a:r>
            <a:r>
              <a:rPr lang="en-US" dirty="0" smtClean="0"/>
              <a:t>: </a:t>
            </a:r>
            <a:endParaRPr lang="en-US" dirty="0"/>
          </a:p>
        </p:txBody>
      </p:sp>
      <p:pic>
        <p:nvPicPr>
          <p:cNvPr id="4" name="Content Placeholder 3" descr="Target Goals Vector Icon...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258" y="2076993"/>
            <a:ext cx="3370216" cy="4362995"/>
          </a:xfrm>
        </p:spPr>
      </p:pic>
      <p:sp>
        <p:nvSpPr>
          <p:cNvPr id="6" name="TextBox 5"/>
          <p:cNvSpPr txBox="1"/>
          <p:nvPr/>
        </p:nvSpPr>
        <p:spPr>
          <a:xfrm>
            <a:off x="4167052" y="2312126"/>
            <a:ext cx="6792685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 smtClean="0"/>
              <a:t>Greet someone at different times of day in Spanish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 smtClean="0"/>
              <a:t>Repeat the same greeting to the speaker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 smtClean="0"/>
              <a:t>Cultural differences in the way people greet each other in Spanish-speaking countries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 smtClean="0"/>
              <a:t>Various ways to say good-bye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66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A general “hello” in Spanish is….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4457" y="1825625"/>
            <a:ext cx="6400800" cy="4351338"/>
          </a:xfrm>
        </p:spPr>
      </p:pic>
    </p:spTree>
    <p:extLst>
      <p:ext uri="{BB962C8B-B14F-4D97-AF65-F5344CB8AC3E}">
        <p14:creationId xmlns:p14="http://schemas.microsoft.com/office/powerpoint/2010/main" val="353935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“Good morning” is “Buenos </a:t>
            </a:r>
            <a:r>
              <a:rPr lang="en-US" dirty="0" err="1" smtClean="0"/>
              <a:t>Días</a:t>
            </a:r>
            <a:r>
              <a:rPr lang="en-US" dirty="0" smtClean="0"/>
              <a:t>”…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829" y="1894114"/>
            <a:ext cx="4676502" cy="3997235"/>
          </a:xfrm>
        </p:spPr>
      </p:pic>
    </p:spTree>
    <p:extLst>
      <p:ext uri="{BB962C8B-B14F-4D97-AF65-F5344CB8AC3E}">
        <p14:creationId xmlns:p14="http://schemas.microsoft.com/office/powerpoint/2010/main" val="279050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“Good afternoon” is “</a:t>
            </a:r>
            <a:r>
              <a:rPr lang="en-US" dirty="0" err="1" smtClean="0"/>
              <a:t>Buenas</a:t>
            </a:r>
            <a:r>
              <a:rPr lang="en-US" dirty="0" smtClean="0"/>
              <a:t> </a:t>
            </a:r>
            <a:r>
              <a:rPr lang="en-US" dirty="0" err="1" smtClean="0"/>
              <a:t>Tardes</a:t>
            </a:r>
            <a:r>
              <a:rPr lang="en-US" dirty="0" smtClean="0"/>
              <a:t>”…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0423" y="2050869"/>
            <a:ext cx="7406640" cy="3383937"/>
          </a:xfrm>
        </p:spPr>
      </p:pic>
    </p:spTree>
    <p:extLst>
      <p:ext uri="{BB962C8B-B14F-4D97-AF65-F5344CB8AC3E}">
        <p14:creationId xmlns:p14="http://schemas.microsoft.com/office/powerpoint/2010/main" val="109889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nightfall, we say “</a:t>
            </a:r>
            <a:r>
              <a:rPr lang="en-US" dirty="0" err="1" smtClean="0"/>
              <a:t>Buenas</a:t>
            </a:r>
            <a:r>
              <a:rPr lang="en-US" dirty="0" smtClean="0"/>
              <a:t> </a:t>
            </a:r>
            <a:r>
              <a:rPr lang="en-US" dirty="0" err="1" smtClean="0"/>
              <a:t>Noches</a:t>
            </a:r>
            <a:r>
              <a:rPr lang="en-US" dirty="0" smtClean="0"/>
              <a:t>”…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9430" y="1690688"/>
            <a:ext cx="7262948" cy="4631735"/>
          </a:xfrm>
        </p:spPr>
      </p:pic>
    </p:spTree>
    <p:extLst>
      <p:ext uri="{BB962C8B-B14F-4D97-AF65-F5344CB8AC3E}">
        <p14:creationId xmlns:p14="http://schemas.microsoft.com/office/powerpoint/2010/main" val="2585848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Cultural Note</a:t>
            </a:r>
            <a:r>
              <a:rPr lang="en-US" dirty="0" smtClean="0"/>
              <a:t>: In Spanish you repeat the same expression back to the person who says it….</a:t>
            </a:r>
            <a:endParaRPr lang="en-US" dirty="0"/>
          </a:p>
        </p:txBody>
      </p:sp>
      <p:pic>
        <p:nvPicPr>
          <p:cNvPr id="4" name="Content Placeholder 3" descr="File:Right-pointing hand in green octagon.svg - Wikimedia Commons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985554"/>
            <a:ext cx="2754789" cy="2284231"/>
          </a:xfrm>
        </p:spPr>
      </p:pic>
      <p:sp>
        <p:nvSpPr>
          <p:cNvPr id="6" name="TextBox 5"/>
          <p:cNvSpPr txBox="1"/>
          <p:nvPr/>
        </p:nvSpPr>
        <p:spPr>
          <a:xfrm>
            <a:off x="4545874" y="2495006"/>
            <a:ext cx="680792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Carlos</a:t>
            </a:r>
            <a:r>
              <a:rPr lang="en-US" sz="3600" dirty="0" smtClean="0"/>
              <a:t>: </a:t>
            </a:r>
            <a:r>
              <a:rPr lang="en-US" sz="3600" dirty="0" err="1" smtClean="0"/>
              <a:t>Hola</a:t>
            </a:r>
            <a:r>
              <a:rPr lang="en-US" sz="3600" dirty="0" smtClean="0"/>
              <a:t>, Juan. ¡Buenos </a:t>
            </a:r>
            <a:r>
              <a:rPr lang="en-US" sz="3600" dirty="0" err="1" smtClean="0"/>
              <a:t>días</a:t>
            </a:r>
            <a:r>
              <a:rPr lang="en-US" sz="3600" dirty="0" smtClean="0"/>
              <a:t>!</a:t>
            </a:r>
          </a:p>
          <a:p>
            <a:r>
              <a:rPr lang="en-US" sz="3600" b="1" dirty="0" smtClean="0"/>
              <a:t>Juan</a:t>
            </a:r>
            <a:r>
              <a:rPr lang="en-US" sz="3600" dirty="0" smtClean="0"/>
              <a:t>: </a:t>
            </a:r>
            <a:r>
              <a:rPr lang="en-US" sz="3600" dirty="0" err="1" smtClean="0"/>
              <a:t>Hola</a:t>
            </a:r>
            <a:r>
              <a:rPr lang="en-US" sz="3600" dirty="0" smtClean="0"/>
              <a:t>, Carlos.  ¡Buenos </a:t>
            </a:r>
            <a:r>
              <a:rPr lang="en-US" sz="3600" dirty="0" err="1" smtClean="0"/>
              <a:t>días</a:t>
            </a:r>
            <a:r>
              <a:rPr lang="en-US" sz="3600" dirty="0" smtClean="0"/>
              <a:t>!</a:t>
            </a:r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0359" y="3972334"/>
            <a:ext cx="2552700" cy="2847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64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Cultural Tip 2</a:t>
            </a:r>
            <a:r>
              <a:rPr lang="en-US" dirty="0" smtClean="0"/>
              <a:t>: </a:t>
            </a:r>
            <a:r>
              <a:rPr lang="en-US" sz="4000" dirty="0" smtClean="0"/>
              <a:t>Friends and relatives either  hug or kiss each other lightly on the cheeks, about six inches from the mouth (man and a women, two women).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Male friends/relatives	   Male/Female Friends 	Female/Female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                                    				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697" y="2768845"/>
            <a:ext cx="2420772" cy="263917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0591" y="2594566"/>
            <a:ext cx="1885950" cy="281345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5924" y="2936557"/>
            <a:ext cx="2714625" cy="168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13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say goodbye in formal situations, you say “</a:t>
            </a:r>
            <a:r>
              <a:rPr lang="en-US" dirty="0" err="1" smtClean="0"/>
              <a:t>Adiós</a:t>
            </a:r>
            <a:r>
              <a:rPr lang="en-US" dirty="0" smtClean="0"/>
              <a:t>”.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7944" y="2359025"/>
            <a:ext cx="5776112" cy="4351338"/>
          </a:xfrm>
        </p:spPr>
      </p:pic>
    </p:spTree>
    <p:extLst>
      <p:ext uri="{BB962C8B-B14F-4D97-AF65-F5344CB8AC3E}">
        <p14:creationId xmlns:p14="http://schemas.microsoft.com/office/powerpoint/2010/main" val="18851159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</TotalTime>
  <Words>281</Words>
  <Application>Microsoft Office PowerPoint</Application>
  <PresentationFormat>Widescreen</PresentationFormat>
  <Paragraphs>31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   Los saludos</vt:lpstr>
      <vt:lpstr>In this lesson you will learn to: </vt:lpstr>
      <vt:lpstr>  A general “hello” in Spanish is….</vt:lpstr>
      <vt:lpstr>“Good morning” is “Buenos Días”…</vt:lpstr>
      <vt:lpstr>“Good afternoon” is “Buenas Tardes”…</vt:lpstr>
      <vt:lpstr>After nightfall, we say “Buenas Noches”…</vt:lpstr>
      <vt:lpstr>Cultural Note: In Spanish you repeat the same expression back to the person who says it….</vt:lpstr>
      <vt:lpstr>Cultural Tip 2: Friends and relatives either  hug or kiss each other lightly on the cheeks, about six inches from the mouth (man and a women, two women). </vt:lpstr>
      <vt:lpstr>To say goodbye in formal situations, you say “Adiós”. </vt:lpstr>
      <vt:lpstr>If you expect to see each other soon, you can say… “Hasta luego”</vt:lpstr>
      <vt:lpstr>You can also say “Hasta pronto” if you will see each other very soon. </vt:lpstr>
      <vt:lpstr>If you are being informal, you can also say “nos vemos”.</vt:lpstr>
      <vt:lpstr>…or you can say “cuidate” (“take care”)</vt:lpstr>
      <vt:lpstr>If you don’t know exactly when you will see each other, you can say “hasta la vista” (“until next time”) </vt:lpstr>
      <vt:lpstr>¿Cómo te llamas?   Me llamo….</vt:lpstr>
      <vt:lpstr>¿ Cómo estás? Estoy muy bien gracias. </vt:lpstr>
    </vt:vector>
  </TitlesOfParts>
  <Company>Easthampton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saludos</dc:title>
  <dc:creator>Bruce Mitchell</dc:creator>
  <cp:lastModifiedBy>Bruce Mitchell</cp:lastModifiedBy>
  <cp:revision>20</cp:revision>
  <dcterms:created xsi:type="dcterms:W3CDTF">2016-08-31T12:26:19Z</dcterms:created>
  <dcterms:modified xsi:type="dcterms:W3CDTF">2016-12-09T15:04:15Z</dcterms:modified>
</cp:coreProperties>
</file>